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8" r:id="rId5"/>
    <p:sldId id="291" r:id="rId6"/>
    <p:sldId id="260" r:id="rId7"/>
    <p:sldId id="281" r:id="rId8"/>
    <p:sldId id="277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94" autoAdjust="0"/>
  </p:normalViewPr>
  <p:slideViewPr>
    <p:cSldViewPr snapToGrid="0">
      <p:cViewPr varScale="1">
        <p:scale>
          <a:sx n="70" d="100"/>
          <a:sy n="70" d="100"/>
        </p:scale>
        <p:origin x="536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7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8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3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2/27/2026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7272" y="1005840"/>
            <a:ext cx="6943344" cy="969264"/>
          </a:xfrm>
          <a:noFill/>
        </p:spPr>
        <p:txBody>
          <a:bodyPr>
            <a:noAutofit/>
          </a:bodyPr>
          <a:lstStyle/>
          <a:p>
            <a:r>
              <a:rPr lang="en-US" dirty="0"/>
              <a:t>Kano model </a:t>
            </a:r>
            <a:br>
              <a:rPr lang="en-US" dirty="0"/>
            </a:br>
            <a:r>
              <a:rPr lang="en-US" sz="1800" dirty="0"/>
              <a:t>developed by Noriaki Kano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4C8C13-99F9-D394-7261-936C48CE621B}"/>
              </a:ext>
            </a:extLst>
          </p:cNvPr>
          <p:cNvSpPr txBox="1"/>
          <p:nvPr/>
        </p:nvSpPr>
        <p:spPr>
          <a:xfrm>
            <a:off x="3047238" y="2413338"/>
            <a:ext cx="631621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Purposes: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Classifies features by impact on user satisfaction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Helps prioritize product development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Connects functionality with emotional response</a:t>
            </a:r>
          </a:p>
          <a:p>
            <a:endParaRPr lang="en-US" dirty="0"/>
          </a:p>
          <a:p>
            <a:pPr>
              <a:buNone/>
            </a:pPr>
            <a:r>
              <a:rPr lang="en-US" dirty="0"/>
              <a:t>Three key types: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Basic (must-have)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Performance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Excitement (delighters)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355E192-2262-C4F8-AFE5-76217FD13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1816321"/>
              </p:ext>
            </p:extLst>
          </p:nvPr>
        </p:nvGraphicFramePr>
        <p:xfrm>
          <a:off x="4818888" y="1874905"/>
          <a:ext cx="6477811" cy="268779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563624">
                  <a:extLst>
                    <a:ext uri="{9D8B030D-6E8A-4147-A177-3AD203B41FA5}">
                      <a16:colId xmlns:a16="http://schemas.microsoft.com/office/drawing/2014/main" val="3936134724"/>
                    </a:ext>
                  </a:extLst>
                </a:gridCol>
                <a:gridCol w="4914187">
                  <a:extLst>
                    <a:ext uri="{9D8B030D-6E8A-4147-A177-3AD203B41FA5}">
                      <a16:colId xmlns:a16="http://schemas.microsoft.com/office/drawing/2014/main" val="2868149991"/>
                    </a:ext>
                  </a:extLst>
                </a:gridCol>
              </a:tblGrid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latin typeface="+mn-lt"/>
                        </a:rPr>
                        <a:t>Types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latin typeface="+mn-lt"/>
                        </a:rPr>
                        <a:t>Attributes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6007969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Basic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Expected features. Missing → dissatisfaction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6822132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Performance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Better performance → higher satisfaction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530436"/>
                  </a:ext>
                </a:extLst>
              </a:tr>
              <a:tr h="671949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Excitement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Unexpected features → strong positive reaction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2815619"/>
                  </a:ext>
                </a:extLst>
              </a:tr>
            </a:tbl>
          </a:graphicData>
        </a:graphic>
      </p:graphicFrame>
      <p:sp>
        <p:nvSpPr>
          <p:cNvPr id="7" name="Title 2">
            <a:extLst>
              <a:ext uri="{FF2B5EF4-FFF2-40B4-BE49-F238E27FC236}">
                <a16:creationId xmlns:a16="http://schemas.microsoft.com/office/drawing/2014/main" id="{A78BAD98-8FF2-8EA7-9F79-F92F08DFCE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7419" y="322678"/>
            <a:ext cx="4685071" cy="1122230"/>
          </a:xfrm>
          <a:solidFill>
            <a:schemeClr val="bg1">
              <a:alpha val="95000"/>
            </a:schemeClr>
          </a:solidFill>
        </p:spPr>
        <p:txBody>
          <a:bodyPr anchor="ctr"/>
          <a:lstStyle/>
          <a:p>
            <a:r>
              <a:rPr lang="en-GB" sz="3600" dirty="0"/>
              <a:t>Feature types</a:t>
            </a:r>
            <a:endParaRPr lang="en-US" sz="3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Title 1"/>
          <p:cNvSpPr>
            <a:spLocks noGrp="1"/>
          </p:cNvSpPr>
          <p:nvPr>
            <p:ph type="ctrTitle"/>
          </p:nvPr>
        </p:nvSpPr>
        <p:spPr>
          <a:xfrm>
            <a:off x="2432304" y="96454"/>
            <a:ext cx="7644385" cy="1382972"/>
          </a:xfrm>
          <a:noFill/>
        </p:spPr>
        <p:txBody>
          <a:bodyPr>
            <a:noAutofit/>
          </a:bodyPr>
          <a:lstStyle/>
          <a:p>
            <a:r>
              <a:rPr lang="en-US" dirty="0"/>
              <a:t>Application to AI Candidate Search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5D5E976-D70B-D7A3-BEC8-F430D35915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612018"/>
              </p:ext>
            </p:extLst>
          </p:nvPr>
        </p:nvGraphicFramePr>
        <p:xfrm>
          <a:off x="2347381" y="1735458"/>
          <a:ext cx="7765885" cy="3750943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065867">
                  <a:extLst>
                    <a:ext uri="{9D8B030D-6E8A-4147-A177-3AD203B41FA5}">
                      <a16:colId xmlns:a16="http://schemas.microsoft.com/office/drawing/2014/main" val="799014750"/>
                    </a:ext>
                  </a:extLst>
                </a:gridCol>
                <a:gridCol w="4700018">
                  <a:extLst>
                    <a:ext uri="{9D8B030D-6E8A-4147-A177-3AD203B41FA5}">
                      <a16:colId xmlns:a16="http://schemas.microsoft.com/office/drawing/2014/main" val="2868149991"/>
                    </a:ext>
                  </a:extLst>
                </a:gridCol>
              </a:tblGrid>
              <a:tr h="685965"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latin typeface="+mn-lt"/>
                        </a:rPr>
                        <a:t>Types       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i="0" dirty="0">
                          <a:latin typeface="+mn-lt"/>
                        </a:rPr>
                        <a:t>Features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6007969"/>
                  </a:ext>
                </a:extLst>
              </a:tr>
              <a:tr h="1120711">
                <a:tc>
                  <a:txBody>
                    <a:bodyPr/>
                    <a:lstStyle/>
                    <a:p>
                      <a:pPr lvl="1" algn="l"/>
                      <a:r>
                        <a:rPr lang="en-US" dirty="0"/>
                        <a:t>Basic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Search functionality</a:t>
                      </a:r>
                    </a:p>
                    <a:p>
                      <a:r>
                        <a:rPr lang="en-US" dirty="0"/>
                        <a:t>- Stable filters</a:t>
                      </a:r>
                    </a:p>
                    <a:p>
                      <a:r>
                        <a:rPr lang="en-US" dirty="0"/>
                        <a:t>- System stability</a:t>
                      </a: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6822132"/>
                  </a:ext>
                </a:extLst>
              </a:tr>
              <a:tr h="112071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+mn-lt"/>
                        </a:rPr>
                        <a:t>        </a:t>
                      </a:r>
                      <a:r>
                        <a:rPr lang="en-US" dirty="0"/>
                        <a:t>Performance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Ranking accuracy</a:t>
                      </a:r>
                    </a:p>
                    <a:p>
                      <a:r>
                        <a:rPr lang="en-US" dirty="0"/>
                        <a:t>- Speed</a:t>
                      </a:r>
                    </a:p>
                    <a:p>
                      <a:r>
                        <a:rPr lang="en-US" dirty="0"/>
                        <a:t>- Clear match score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0530436"/>
                  </a:ext>
                </a:extLst>
              </a:tr>
              <a:tr h="8235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+mn-lt"/>
                        </a:rPr>
                        <a:t>       Excitement</a:t>
                      </a:r>
                      <a:endParaRPr lang="en-US" dirty="0"/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 AI explanation</a:t>
                      </a:r>
                    </a:p>
                    <a:p>
                      <a:r>
                        <a:rPr lang="en-US" dirty="0"/>
                        <a:t>- Adaptive feedback learning</a:t>
                      </a:r>
                      <a:endParaRPr lang="en-US" b="0" i="0" dirty="0">
                        <a:latin typeface="+mn-lt"/>
                      </a:endParaRPr>
                    </a:p>
                  </a:txBody>
                  <a:tcPr anchor="ctr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47418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232883"/>
            <a:ext cx="9653286" cy="1158254"/>
          </a:xfrm>
        </p:spPr>
        <p:txBody>
          <a:bodyPr anchor="b">
            <a:normAutofit/>
          </a:bodyPr>
          <a:lstStyle/>
          <a:p>
            <a:r>
              <a:rPr lang="en-US" dirty="0"/>
              <a:t>Design impact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FC467A-2583-9ACF-51CD-B0F936380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689" y="1472185"/>
            <a:ext cx="5870447" cy="4041647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734615" y="1472186"/>
            <a:ext cx="4832545" cy="4326730"/>
          </a:xfrm>
        </p:spPr>
        <p:txBody>
          <a:bodyPr>
            <a:noAutofit/>
          </a:bodyPr>
          <a:lstStyle/>
          <a:p>
            <a:r>
              <a:rPr lang="en-US" sz="1600" dirty="0"/>
              <a:t>Key differentiator: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Explainability + Adaptivity</a:t>
            </a:r>
          </a:p>
          <a:p>
            <a:endParaRPr lang="en-US" sz="1600" dirty="0"/>
          </a:p>
          <a:p>
            <a:r>
              <a:rPr lang="en-US" sz="1600" dirty="0"/>
              <a:t>In AI systems:</a:t>
            </a:r>
          </a:p>
          <a:p>
            <a:pPr lvl="1"/>
            <a:r>
              <a:rPr lang="en-US" sz="1600" dirty="0"/>
              <a:t>Basic features ensure usability</a:t>
            </a:r>
          </a:p>
          <a:p>
            <a:pPr lvl="1"/>
            <a:r>
              <a:rPr lang="en-US" sz="1600" dirty="0"/>
              <a:t>Performance features build trust</a:t>
            </a:r>
          </a:p>
          <a:p>
            <a:pPr lvl="1"/>
            <a:r>
              <a:rPr lang="en-US" sz="1600" dirty="0"/>
              <a:t>Excitement features create innovation perception</a:t>
            </a:r>
          </a:p>
          <a:p>
            <a:pPr marL="0" lvl="1" indent="0">
              <a:buNone/>
            </a:pPr>
            <a:endParaRPr lang="en-US" sz="1600" dirty="0"/>
          </a:p>
          <a:p>
            <a:pPr marL="0" lvl="1" indent="0">
              <a:buNone/>
            </a:pPr>
            <a:r>
              <a:rPr lang="en-US" sz="1600" dirty="0"/>
              <a:t>Kano influenced UI priorities:</a:t>
            </a:r>
          </a:p>
          <a:p>
            <a:pPr lvl="1"/>
            <a:r>
              <a:rPr lang="en-US" sz="1600" dirty="0"/>
              <a:t>Match score emphasized (performance feature)</a:t>
            </a:r>
          </a:p>
          <a:p>
            <a:pPr lvl="1"/>
            <a:r>
              <a:rPr lang="en-US" sz="1600" dirty="0"/>
              <a:t>Explanation visible (excitement feature)</a:t>
            </a:r>
          </a:p>
          <a:p>
            <a:pPr lvl="1"/>
            <a:r>
              <a:rPr lang="en-US" sz="1600" dirty="0"/>
              <a:t>Filters simple and reliable (basic feature)</a:t>
            </a:r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069" y="448056"/>
            <a:ext cx="10045861" cy="1146680"/>
          </a:xfrm>
          <a:noFill/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84848" y="1762060"/>
            <a:ext cx="5816936" cy="4126676"/>
          </a:xfrm>
          <a:noFill/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Kano helped us: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Prioritize system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Justify UI design decisions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Identify competitive advantages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FF"/>
                </a:solidFill>
              </a:rPr>
              <a:t>Align AI transparency with user satisfaction</a:t>
            </a:r>
          </a:p>
          <a:p>
            <a:r>
              <a:rPr lang="en-US" dirty="0">
                <a:solidFill>
                  <a:srgbClr val="0000FF"/>
                </a:solidFill>
              </a:rPr>
              <a:t>In AI-powered recruitment tools:</a:t>
            </a:r>
            <a:br>
              <a:rPr lang="en-US" dirty="0">
                <a:solidFill>
                  <a:srgbClr val="0000FF"/>
                </a:solidFill>
              </a:rPr>
            </a:br>
            <a:r>
              <a:rPr lang="en-US" dirty="0">
                <a:solidFill>
                  <a:srgbClr val="0000FF"/>
                </a:solidFill>
              </a:rPr>
              <a:t>Delighter features build trust and differentiation.</a:t>
            </a:r>
          </a:p>
        </p:txBody>
      </p:sp>
    </p:spTree>
    <p:extLst>
      <p:ext uri="{BB962C8B-B14F-4D97-AF65-F5344CB8AC3E}">
        <p14:creationId xmlns:p14="http://schemas.microsoft.com/office/powerpoint/2010/main" val="1994246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{AF815478-0060-4F0D-A8E2-EA964166D4AB}TF96423eb0-8e02-4a99-b83b-bc60d19202d5328e4d86_win32-c07ae754e67e</Template>
  <TotalTime>803</TotalTime>
  <Words>193</Words>
  <Application>Microsoft Office PowerPoint</Application>
  <PresentationFormat>Widescreen</PresentationFormat>
  <Paragraphs>55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Arial</vt:lpstr>
      <vt:lpstr>Calibri</vt:lpstr>
      <vt:lpstr>Quire Sans Pro Light</vt:lpstr>
      <vt:lpstr>Tisa Offc Serif Pro</vt:lpstr>
      <vt:lpstr>Custom</vt:lpstr>
      <vt:lpstr>Kano model  developed by Noriaki Kano</vt:lpstr>
      <vt:lpstr>Feature types</vt:lpstr>
      <vt:lpstr>Application to AI Candidate Search</vt:lpstr>
      <vt:lpstr>Design impact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Ngoc Sang Ngo</dc:creator>
  <cp:lastModifiedBy>Ngoc Sang Ngo</cp:lastModifiedBy>
  <cp:revision>71</cp:revision>
  <dcterms:created xsi:type="dcterms:W3CDTF">2025-11-13T13:51:51Z</dcterms:created>
  <dcterms:modified xsi:type="dcterms:W3CDTF">2026-02-27T12:44:43Z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